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3" r:id="rId7"/>
    <p:sldId id="261" r:id="rId8"/>
    <p:sldId id="262" r:id="rId9"/>
    <p:sldId id="264" r:id="rId10"/>
    <p:sldId id="265" r:id="rId11"/>
    <p:sldId id="269" r:id="rId12"/>
    <p:sldId id="267" r:id="rId13"/>
    <p:sldId id="268"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15.06.2024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15.06.2024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15.06.2024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15.06.2024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15.06.2024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15.06.2024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15.06.2024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15.06.2024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15.06.2024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15.06.2024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15.06.2024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15.06.2024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444067" cy="5352944"/>
          </a:xfrm>
        </p:spPr>
        <p:txBody>
          <a:bodyPr>
            <a:noAutofit/>
          </a:bodyPr>
          <a:lstStyle/>
          <a:p>
            <a:pPr marL="0" indent="0">
              <a:buNone/>
            </a:pPr>
            <a:r>
              <a:rPr lang="lv-LV" sz="2400" dirty="0"/>
              <a:t>Visus manā programmā jau pieejamos testus vieno viena tēma - </a:t>
            </a:r>
            <a:r>
              <a:rPr lang="lv-LV" sz="2400" b="1" dirty="0">
                <a:solidFill>
                  <a:schemeClr val="tx2"/>
                </a:solidFill>
              </a:rPr>
              <a:t>mācību priekšmeti</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skolēns saņem 10 ballu sistēmas vērtējumu un procentus. </a:t>
            </a:r>
            <a:endParaRPr lang="ru-RU" sz="2400" dirty="0"/>
          </a:p>
          <a:p>
            <a:pPr marL="0" indent="0">
              <a:buNone/>
            </a:pPr>
            <a:r>
              <a:rPr lang="lv-LV" sz="2400" dirty="0"/>
              <a:t>Skolēns var saņemt vērtējumu par testu tikai vienu reizi. Ja vērtējums jau ir saņemts, skolēnam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3740" y="1439333"/>
            <a:ext cx="9633185" cy="5418667"/>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9"/>
            <a:ext cx="5173134" cy="5022426"/>
          </a:xfrm>
        </p:spPr>
        <p:txBody>
          <a:bodyPr>
            <a:noAutofit/>
          </a:bodyPr>
          <a:lstStyle/>
          <a:p>
            <a:pPr marL="0" indent="0">
              <a:buNone/>
            </a:pPr>
            <a:r>
              <a:rPr lang="ru-RU" sz="2400" dirty="0"/>
              <a:t>а</a:t>
            </a:r>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87866" y="2113730"/>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06021" y="1392978"/>
            <a:ext cx="5655734"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939970" y="1430866"/>
            <a:ext cx="10312061" cy="3996268"/>
          </a:xfrm>
        </p:spPr>
        <p:txBody>
          <a:bodyPr>
            <a:noAutofit/>
          </a:bodyPr>
          <a:lstStyle/>
          <a:p>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279399"/>
            <a:ext cx="10522712" cy="1115589"/>
          </a:xfrm>
        </p:spPr>
        <p:txBody>
          <a:bodyPr>
            <a:normAutofit/>
          </a:bodyPr>
          <a:lstStyle/>
          <a:p>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6417141" cy="5022426"/>
          </a:xfrm>
        </p:spPr>
        <p:txBody>
          <a:bodyPr>
            <a:noAutofit/>
          </a:bodyPr>
          <a:lstStyle/>
          <a:p>
            <a:pPr marL="0" indent="0">
              <a:buNone/>
            </a:pPr>
            <a:r>
              <a:rPr lang="lv-LV" sz="2400" dirty="0"/>
              <a:t>Izstrādājiet testēšanas sistēmas lietojumprogrammu </a:t>
            </a:r>
            <a:r>
              <a:rPr lang="lv-LV" sz="2400" b="1" dirty="0">
                <a:solidFill>
                  <a:schemeClr val="accent1">
                    <a:lumMod val="50000"/>
                  </a:schemeClr>
                </a:solidFill>
              </a:rPr>
              <a:t>NetBeans</a:t>
            </a:r>
            <a:r>
              <a:rPr lang="lv-LV" sz="2400" dirty="0"/>
              <a:t> vidē ar grafisko lietotāja saskarni. Izstrādāta</a:t>
            </a:r>
            <a:r>
              <a:rPr lang="ru-RU" sz="2400" dirty="0"/>
              <a:t> </a:t>
            </a:r>
            <a:r>
              <a:rPr lang="lv-LV" sz="2400" dirty="0"/>
              <a:t>Programma ļauj </a:t>
            </a:r>
            <a:r>
              <a:rPr lang="lv-LV" sz="2400" b="1" dirty="0">
                <a:solidFill>
                  <a:schemeClr val="accent1">
                    <a:lumMod val="50000"/>
                  </a:schemeClr>
                </a:solidFill>
              </a:rPr>
              <a:t>ievadīt</a:t>
            </a:r>
            <a:r>
              <a:rPr lang="lv-LV" sz="2400" dirty="0"/>
              <a:t>, </a:t>
            </a:r>
            <a:r>
              <a:rPr lang="lv-LV" sz="2400" b="1" dirty="0">
                <a:solidFill>
                  <a:schemeClr val="accent1">
                    <a:lumMod val="50000"/>
                  </a:schemeClr>
                </a:solidFill>
              </a:rPr>
              <a:t>rediģēt</a:t>
            </a:r>
            <a:r>
              <a:rPr lang="lv-LV" sz="2400" dirty="0"/>
              <a:t>, </a:t>
            </a:r>
            <a:r>
              <a:rPr lang="lv-LV" sz="2400" b="1" dirty="0">
                <a:solidFill>
                  <a:schemeClr val="accent1">
                    <a:lumMod val="50000"/>
                  </a:schemeClr>
                </a:solidFill>
              </a:rPr>
              <a:t>apstrādāt</a:t>
            </a:r>
            <a:r>
              <a:rPr lang="lv-LV" sz="2400" dirty="0"/>
              <a:t> un </a:t>
            </a:r>
            <a:r>
              <a:rPr lang="lv-LV" sz="2400" b="1" dirty="0">
                <a:solidFill>
                  <a:schemeClr val="accent1">
                    <a:lumMod val="50000"/>
                  </a:schemeClr>
                </a:solidFill>
              </a:rPr>
              <a:t>izvadīt</a:t>
            </a:r>
            <a:r>
              <a:rPr lang="lv-LV" sz="2400" dirty="0"/>
              <a:t> informāciju atbilstoši uzdevumam. </a:t>
            </a:r>
          </a:p>
          <a:p>
            <a:pPr marL="0" indent="0">
              <a:buNone/>
            </a:pPr>
            <a:r>
              <a:rPr lang="lv-LV" sz="2400" dirty="0"/>
              <a:t>Pamatfunkcijas ir šādas:</a:t>
            </a:r>
          </a:p>
          <a:p>
            <a:pPr lvl="2"/>
            <a:r>
              <a:rPr lang="lv-LV" sz="2400" dirty="0"/>
              <a:t>Izstrādāta un strādājoša </a:t>
            </a:r>
            <a:r>
              <a:rPr lang="lv-LV" sz="2400" b="1" dirty="0">
                <a:solidFill>
                  <a:schemeClr val="accent1">
                    <a:lumMod val="50000"/>
                  </a:schemeClr>
                </a:solidFill>
              </a:rPr>
              <a:t>grafiskā programmas saskarne</a:t>
            </a:r>
            <a:r>
              <a:rPr lang="ru-RU" sz="2400" b="1" dirty="0">
                <a:solidFill>
                  <a:schemeClr val="accent1">
                    <a:lumMod val="50000"/>
                  </a:schemeClr>
                </a:solidFill>
              </a:rPr>
              <a:t>(</a:t>
            </a:r>
            <a:r>
              <a:rPr lang="lv-LV" sz="2400" b="1" dirty="0">
                <a:solidFill>
                  <a:schemeClr val="accent1">
                    <a:lumMod val="50000"/>
                  </a:schemeClr>
                </a:solidFill>
              </a:rPr>
              <a:t>GUI</a:t>
            </a:r>
            <a:r>
              <a:rPr lang="ru-RU" sz="2400" b="1" dirty="0">
                <a:solidFill>
                  <a:schemeClr val="accent1">
                    <a:lumMod val="50000"/>
                  </a:schemeClr>
                </a:solidFill>
              </a:rPr>
              <a:t>)</a:t>
            </a:r>
            <a:r>
              <a:rPr lang="lv-LV" sz="2400" dirty="0"/>
              <a:t>.</a:t>
            </a:r>
          </a:p>
          <a:p>
            <a:pPr lvl="2"/>
            <a:r>
              <a:rPr lang="lv-LV" sz="2400" dirty="0"/>
              <a:t>Testu </a:t>
            </a:r>
            <a:r>
              <a:rPr lang="lv-LV" sz="2400" dirty="0">
                <a:solidFill>
                  <a:schemeClr val="accent1">
                    <a:lumMod val="50000"/>
                  </a:schemeClr>
                </a:solidFill>
              </a:rPr>
              <a:t>pārvaldība</a:t>
            </a:r>
            <a:r>
              <a:rPr lang="ru-RU" sz="2400" dirty="0"/>
              <a:t> </a:t>
            </a:r>
            <a:r>
              <a:rPr lang="lv-LV" sz="2400" dirty="0"/>
              <a:t>un </a:t>
            </a:r>
            <a:r>
              <a:rPr lang="lv-LV" sz="2400" dirty="0">
                <a:solidFill>
                  <a:schemeClr val="accent1">
                    <a:lumMod val="50000"/>
                  </a:schemeClr>
                </a:solidFill>
              </a:rPr>
              <a:t>izpilde</a:t>
            </a:r>
            <a:r>
              <a:rPr lang="lv-LV" sz="2400" dirty="0"/>
              <a:t> </a:t>
            </a:r>
          </a:p>
          <a:p>
            <a:pPr lvl="2"/>
            <a:r>
              <a:rPr lang="lv-LV" sz="2400" dirty="0"/>
              <a:t>Lietotāju </a:t>
            </a:r>
            <a:r>
              <a:rPr lang="lv-LV" sz="2400" dirty="0">
                <a:solidFill>
                  <a:schemeClr val="accent1">
                    <a:lumMod val="50000"/>
                  </a:schemeClr>
                </a:solidFill>
              </a:rPr>
              <a:t>pārvaldība</a:t>
            </a:r>
          </a:p>
          <a:p>
            <a:pPr lvl="2"/>
            <a:r>
              <a:rPr lang="lv-LV" sz="2400" dirty="0"/>
              <a:t>Objektorientēta programmēšana(klašu hierarhija) </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1000"/>
                                        <p:tgtEl>
                                          <p:spTgt spid="6"/>
                                        </p:tgtEl>
                                      </p:cBhvr>
                                    </p:animEffect>
                                    <p:anim calcmode="lin" valueType="num">
                                      <p:cBhvr>
                                        <p:cTn id="50" dur="1000" fill="hold"/>
                                        <p:tgtEl>
                                          <p:spTgt spid="6"/>
                                        </p:tgtEl>
                                        <p:attrNameLst>
                                          <p:attrName>ppt_x</p:attrName>
                                        </p:attrNameLst>
                                      </p:cBhvr>
                                      <p:tavLst>
                                        <p:tav tm="0">
                                          <p:val>
                                            <p:strVal val="#ppt_x"/>
                                          </p:val>
                                        </p:tav>
                                        <p:tav tm="100000">
                                          <p:val>
                                            <p:strVal val="#ppt_x"/>
                                          </p:val>
                                        </p:tav>
                                      </p:tavLst>
                                    </p:anim>
                                    <p:anim calcmode="lin" valueType="num">
                                      <p:cBhvr>
                                        <p:cTn id="5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1"/>
            <a:ext cx="10522712"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 sistēma nodrošina lietotājam daudz dažādu </a:t>
            </a:r>
            <a:r>
              <a:rPr lang="lv-LV" sz="2400" b="1" dirty="0">
                <a:solidFill>
                  <a:schemeClr val="accent1">
                    <a:lumMod val="50000"/>
                  </a:schemeClr>
                </a:solidFill>
              </a:rPr>
              <a:t>funkcionālu</a:t>
            </a:r>
            <a:r>
              <a:rPr lang="ru-RU" sz="2400" b="1" dirty="0">
                <a:solidFill>
                  <a:schemeClr val="accent1">
                    <a:lumMod val="50000"/>
                  </a:schemeClr>
                </a:solidFill>
              </a:rPr>
              <a:t> </a:t>
            </a:r>
            <a:r>
              <a:rPr lang="lv-LV" sz="2400" b="1" dirty="0">
                <a:solidFill>
                  <a:schemeClr val="accent1">
                    <a:lumMod val="50000"/>
                  </a:schemeClr>
                </a:solidFill>
              </a:rPr>
              <a:t>prasību</a:t>
            </a:r>
            <a:r>
              <a:rPr lang="lv-LV" sz="2400" dirty="0"/>
              <a:t> atkarībā no lietotāja veida:</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funkcijas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62467" y="3412067"/>
            <a:ext cx="5122333" cy="21674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Apskatīt pieejamo testu sarakstu.</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772912" y="3412067"/>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skolēnu rezultātu atgūšana.</a:t>
            </a:r>
            <a:endParaRPr lang="ru-RU" sz="2400" dirty="0"/>
          </a:p>
          <a:p>
            <a:pPr algn="ctr">
              <a:spcBef>
                <a:spcPts val="0"/>
              </a:spcBef>
              <a:spcAft>
                <a:spcPts val="0"/>
              </a:spcAft>
            </a:pPr>
            <a:r>
              <a:rPr lang="lv-LV" sz="2400" dirty="0"/>
              <a:t>Darbs ar skolēnu rezultātiem (modificēt / dzēst).</a:t>
            </a:r>
            <a:endParaRPr lang="ru-RU" sz="2400" dirty="0"/>
          </a:p>
          <a:p>
            <a:pPr algn="ctr">
              <a:spcBef>
                <a:spcPts val="0"/>
              </a:spcBef>
              <a:spcAft>
                <a:spcPts val="0"/>
              </a:spcAft>
            </a:pPr>
            <a:r>
              <a:rPr lang="lv-LV" sz="2400" dirty="0"/>
              <a:t>Darbs ar skolēnu datu sarakstu (jaunu skolēnu pievienošana / esošo skolēnu datu modificēšana vai 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23634" y="2963334"/>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196667" y="2963334"/>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4020284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nodePh="1">
                                  <p:stCondLst>
                                    <p:cond delay="0"/>
                                  </p:stCondLst>
                                  <p:endCondLst>
                                    <p:cond evt="begin" delay="0">
                                      <p:tn val="11"/>
                                    </p:cond>
                                  </p:end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81667"/>
            <a:ext cx="10541000" cy="4935748"/>
          </a:xfrm>
        </p:spPr>
        <p:txBody>
          <a:bodyPr>
            <a:noAutofit/>
          </a:bodyPr>
          <a:lstStyle/>
          <a:p>
            <a:pPr marL="0" indent="0">
              <a:buNone/>
            </a:pPr>
            <a:r>
              <a:rPr lang="lv-LV" sz="2400" dirty="0"/>
              <a:t>Manas programmas klašu sistēma sastāv no klasēm:</a:t>
            </a:r>
          </a:p>
          <a:p>
            <a:pPr lvl="2">
              <a:spcBef>
                <a:spcPts val="600"/>
              </a:spcBef>
              <a:spcAft>
                <a:spcPts val="600"/>
              </a:spcAft>
            </a:pPr>
            <a:r>
              <a:rPr lang="lv-LV" sz="2400" b="1" dirty="0">
                <a:solidFill>
                  <a:schemeClr val="tx2"/>
                </a:solidFill>
              </a:rPr>
              <a:t>User</a:t>
            </a:r>
            <a:r>
              <a:rPr lang="lv-LV" sz="2400" dirty="0">
                <a:solidFill>
                  <a:schemeClr val="tx1"/>
                </a:solidFill>
              </a:rPr>
              <a:t> - klase, kas ļauj objektam pievienot jaunu lietotāju datus un piekļūt tiem nākotnē.</a:t>
            </a:r>
          </a:p>
          <a:p>
            <a:pPr lvl="2">
              <a:spcBef>
                <a:spcPts val="600"/>
              </a:spcBef>
              <a:spcAft>
                <a:spcPts val="600"/>
              </a:spcAft>
            </a:pPr>
            <a:r>
              <a:rPr lang="lv-LV" sz="2400" b="1" dirty="0">
                <a:solidFill>
                  <a:schemeClr val="tx2"/>
                </a:solidFill>
              </a:rPr>
              <a:t>Student</a:t>
            </a:r>
            <a:r>
              <a:rPr lang="lv-LV" sz="2400" dirty="0">
                <a:solidFill>
                  <a:schemeClr val="tx1"/>
                </a:solidFill>
              </a:rPr>
              <a:t> - klases User apakšklase, kas ļauj studentam redzēt savas atzīmes, veikt testus.</a:t>
            </a:r>
          </a:p>
          <a:p>
            <a:pPr lvl="2">
              <a:spcBef>
                <a:spcPts val="600"/>
              </a:spcBef>
              <a:spcAft>
                <a:spcPts val="600"/>
              </a:spcAft>
            </a:pPr>
            <a:r>
              <a:rPr lang="lv-LV" sz="2400" b="1" dirty="0">
                <a:solidFill>
                  <a:schemeClr val="tx2"/>
                </a:solidFill>
              </a:rPr>
              <a:t>Teacher</a:t>
            </a:r>
            <a:r>
              <a:rPr lang="lv-LV" sz="2400" dirty="0">
                <a:solidFill>
                  <a:schemeClr val="tx1"/>
                </a:solidFill>
              </a:rPr>
              <a:t> - lietotāja klases apakšklase, kas īsteno pārbaudes testu dzēšanas un izveides, atzīmju dzēšanas un maiņas, darba ar skolēnu sarakstu funkcijas.</a:t>
            </a:r>
          </a:p>
          <a:p>
            <a:pPr lvl="2">
              <a:spcBef>
                <a:spcPts val="600"/>
              </a:spcBef>
              <a:spcAft>
                <a:spcPts val="600"/>
              </a:spcAft>
            </a:pPr>
            <a:r>
              <a:rPr lang="lv-LV" sz="2400" b="1" dirty="0">
                <a:solidFill>
                  <a:schemeClr val="tx2"/>
                </a:solidFill>
              </a:rPr>
              <a:t>Test</a:t>
            </a:r>
            <a:r>
              <a:rPr lang="lv-LV" sz="2400" dirty="0">
                <a:solidFill>
                  <a:schemeClr val="tx1"/>
                </a:solidFill>
              </a:rPr>
              <a:t> - klase, kas īsteno testu saraksta un konkrēta testa apraksta izvades funkcijas.</a:t>
            </a:r>
          </a:p>
          <a:p>
            <a:pPr lvl="2">
              <a:spcBef>
                <a:spcPts val="600"/>
              </a:spcBef>
              <a:spcAft>
                <a:spcPts val="600"/>
              </a:spcAft>
            </a:pPr>
            <a:r>
              <a:rPr lang="lv-LV" sz="2400" b="1" dirty="0">
                <a:solidFill>
                  <a:schemeClr val="tx2"/>
                </a:solidFill>
              </a:rPr>
              <a:t>DataBase</a:t>
            </a:r>
            <a:r>
              <a:rPr lang="lv-LV" sz="2400" dirty="0">
                <a:solidFill>
                  <a:schemeClr val="tx1"/>
                </a:solidFill>
              </a:rPr>
              <a:t> - klase, ar kuras palīdzību tiek izveidots ātrs savienojums ar datu 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grpId="0" nodeType="after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grpId="0" nodeType="after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grpId="0" nodeType="after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a:t>
            </a:r>
          </a:p>
        </p:txBody>
      </p:sp>
      <p:pic>
        <p:nvPicPr>
          <p:cNvPr id="6" name="Рисунок 5">
            <a:extLst>
              <a:ext uri="{FF2B5EF4-FFF2-40B4-BE49-F238E27FC236}">
                <a16:creationId xmlns:a16="http://schemas.microsoft.com/office/drawing/2014/main" id="{B1981384-C643-4EFE-9028-A2AA90B388D8}"/>
              </a:ext>
            </a:extLst>
          </p:cNvPr>
          <p:cNvPicPr/>
          <p:nvPr/>
        </p:nvPicPr>
        <p:blipFill>
          <a:blip r:embed="rId2"/>
          <a:stretch>
            <a:fillRect/>
          </a:stretch>
        </p:blipFill>
        <p:spPr>
          <a:xfrm>
            <a:off x="257810" y="1667934"/>
            <a:ext cx="10792656" cy="4177770"/>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714643187"/>
      </p:ext>
    </p:extLst>
  </p:cSld>
  <p:clrMapOvr>
    <a:masterClrMapping/>
  </p:clrMapOvr>
  <p:transition spd="slow">
    <p:push dir="u"/>
  </p:transition>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408</TotalTime>
  <Words>424</Words>
  <Application>Microsoft Office PowerPoint</Application>
  <PresentationFormat>Широкоэкранный</PresentationFormat>
  <Paragraphs>45</Paragraphs>
  <Slides>14</Slides>
  <Notes>0</Notes>
  <HiddenSlides>0</HiddenSlides>
  <MMClips>2</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14</vt:i4>
      </vt:variant>
    </vt:vector>
  </HeadingPairs>
  <TitlesOfParts>
    <vt:vector size="18" baseType="lpstr">
      <vt:lpstr>Arial</vt:lpstr>
      <vt:lpstr>Cambria</vt:lpstr>
      <vt:lpstr>Wingdings 2</vt:lpstr>
      <vt:lpstr>Вид</vt:lpstr>
      <vt:lpstr>Testēšanas sistēma</vt:lpstr>
      <vt:lpstr>Uzdevuma formulējums</vt:lpstr>
      <vt:lpstr>Sistēmas funkcionālās prasības</vt:lpstr>
      <vt:lpstr>Sistēmas nefunkcionālās prasības</vt:lpstr>
      <vt:lpstr>Klašu diagrammas apraksts</vt:lpstr>
      <vt:lpstr>Klašu diagramma</vt:lpstr>
      <vt:lpstr>Galveno metožu algoritmu apraksts</vt:lpstr>
      <vt:lpstr>Galveno metožu algoritmu apraksts</vt:lpstr>
      <vt:lpstr>Testēšanas metodikas</vt:lpstr>
      <vt:lpstr>Testēšanas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28</cp:revision>
  <dcterms:created xsi:type="dcterms:W3CDTF">2024-06-13T18:17:59Z</dcterms:created>
  <dcterms:modified xsi:type="dcterms:W3CDTF">2024-06-15T16:33:23Z</dcterms:modified>
</cp:coreProperties>
</file>

<file path=docProps/thumbnail.jpeg>
</file>